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85" r:id="rId3"/>
    <p:sldId id="311" r:id="rId4"/>
    <p:sldId id="296" r:id="rId5"/>
    <p:sldId id="297" r:id="rId6"/>
    <p:sldId id="298" r:id="rId7"/>
    <p:sldId id="299" r:id="rId8"/>
    <p:sldId id="281" r:id="rId9"/>
    <p:sldId id="284" r:id="rId10"/>
    <p:sldId id="300" r:id="rId11"/>
    <p:sldId id="301" r:id="rId12"/>
    <p:sldId id="302" r:id="rId13"/>
    <p:sldId id="303" r:id="rId14"/>
    <p:sldId id="304" r:id="rId15"/>
    <p:sldId id="306" r:id="rId16"/>
    <p:sldId id="314" r:id="rId17"/>
    <p:sldId id="315" r:id="rId18"/>
    <p:sldId id="316" r:id="rId19"/>
    <p:sldId id="312" r:id="rId20"/>
    <p:sldId id="310" r:id="rId21"/>
    <p:sldId id="307" r:id="rId22"/>
    <p:sldId id="308" r:id="rId23"/>
    <p:sldId id="309" r:id="rId24"/>
    <p:sldId id="313" r:id="rId25"/>
    <p:sldId id="288" r:id="rId26"/>
    <p:sldId id="289" r:id="rId27"/>
    <p:sldId id="27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10C4C9-A2BC-45BB-9123-F971E80F807C}" type="datetimeFigureOut">
              <a:rPr lang="en-US" smtClean="0"/>
              <a:pPr/>
              <a:t>03/12/2009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426E0D-3DD9-488A-9E08-5D4121188E6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Policies designed to address</a:t>
            </a:r>
            <a:r>
              <a:rPr lang="en-US" baseline="0" dirty="0" smtClean="0"/>
              <a:t> health inequities are likely to succeed only if they tackle the underlying causes such as education, occupation &amp; structural factors.</a:t>
            </a:r>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Investments in the early years provides one of the</a:t>
            </a:r>
            <a:r>
              <a:rPr lang="en-US" baseline="0" dirty="0" smtClean="0"/>
              <a:t> greatest potentials to reduce health inequities within a generation.</a:t>
            </a:r>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3E919C-5090-494F-BE1A-227D01FE0274}"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26E0D-3DD9-488A-9E08-5D4121188E6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26E0D-3DD9-488A-9E08-5D4121188E6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92B4169-07C3-4067-963A-91EEEDE75E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B4169-07C3-4067-963A-91EEEDE75E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B4169-07C3-4067-963A-91EEEDE75E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E02D9F-C906-4A7F-9164-36480900080A}" type="datetimeFigureOut">
              <a:rPr lang="en-US" smtClean="0"/>
              <a:pPr/>
              <a:t>03/12/2009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92B4169-07C3-4067-963A-91EEEDE75E9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CE02D9F-C906-4A7F-9164-36480900080A}" type="datetimeFigureOut">
              <a:rPr lang="en-US" smtClean="0"/>
              <a:pPr/>
              <a:t>03/12/2009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92B4169-07C3-4067-963A-91EEEDE75E9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normAutofit fontScale="90000"/>
          </a:bodyPr>
          <a:lstStyle/>
          <a:p>
            <a:pPr algn="ctr"/>
            <a:r>
              <a:rPr lang="en-US" dirty="0" smtClean="0"/>
              <a:t>INITIATIVES IN INDIA FOR HEALTH EQUITY</a:t>
            </a:r>
            <a:endParaRPr lang="en-US" dirty="0"/>
          </a:p>
        </p:txBody>
      </p:sp>
      <p:sp>
        <p:nvSpPr>
          <p:cNvPr id="3" name="Subtitle 2"/>
          <p:cNvSpPr>
            <a:spLocks noGrp="1"/>
          </p:cNvSpPr>
          <p:nvPr>
            <p:ph type="subTitle" idx="1"/>
          </p:nvPr>
        </p:nvSpPr>
        <p:spPr>
          <a:xfrm>
            <a:off x="1371600" y="3886200"/>
            <a:ext cx="6858000" cy="1752600"/>
          </a:xfrm>
        </p:spPr>
        <p:txBody>
          <a:bodyPr>
            <a:normAutofit/>
          </a:bodyPr>
          <a:lstStyle/>
          <a:p>
            <a:pPr algn="ctr"/>
            <a:r>
              <a:rPr lang="en-US" b="1" dirty="0" smtClean="0"/>
              <a:t> Chetna Maliye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noAutofit/>
          </a:bodyPr>
          <a:lstStyle/>
          <a:p>
            <a:r>
              <a:rPr lang="en-US" sz="4000" b="1" dirty="0" smtClean="0">
                <a:solidFill>
                  <a:srgbClr val="002060"/>
                </a:solidFill>
              </a:rPr>
              <a:t>Vouchers Increase the Poor’s Access to FP/RH Services in India – Case Study</a:t>
            </a:r>
            <a:endParaRPr lang="en-US" sz="4000" dirty="0">
              <a:solidFill>
                <a:srgbClr val="002060"/>
              </a:solidFill>
            </a:endParaRPr>
          </a:p>
        </p:txBody>
      </p:sp>
      <p:pic>
        <p:nvPicPr>
          <p:cNvPr id="1026" name="Picture 2"/>
          <p:cNvPicPr>
            <a:picLocks noGrp="1" noChangeAspect="1" noChangeArrowheads="1"/>
          </p:cNvPicPr>
          <p:nvPr>
            <p:ph idx="1"/>
          </p:nvPr>
        </p:nvPicPr>
        <p:blipFill>
          <a:blip r:embed="rId3"/>
          <a:srcRect/>
          <a:stretch>
            <a:fillRect/>
          </a:stretch>
        </p:blipFill>
        <p:spPr bwMode="auto">
          <a:xfrm>
            <a:off x="35395" y="1524000"/>
            <a:ext cx="4532821" cy="5105400"/>
          </a:xfrm>
          <a:prstGeom prst="rect">
            <a:avLst/>
          </a:prstGeom>
          <a:noFill/>
          <a:ln w="9525">
            <a:noFill/>
            <a:miter lim="800000"/>
            <a:headEnd/>
            <a:tailEnd/>
          </a:ln>
          <a:effectLst/>
        </p:spPr>
      </p:pic>
      <p:sp>
        <p:nvSpPr>
          <p:cNvPr id="5" name="TextBox 4"/>
          <p:cNvSpPr txBox="1"/>
          <p:nvPr/>
        </p:nvSpPr>
        <p:spPr>
          <a:xfrm>
            <a:off x="4648200" y="1524000"/>
            <a:ext cx="4267200" cy="4524315"/>
          </a:xfrm>
          <a:prstGeom prst="rect">
            <a:avLst/>
          </a:prstGeom>
          <a:noFill/>
        </p:spPr>
        <p:txBody>
          <a:bodyPr wrap="square" rtlCol="0">
            <a:spAutoFit/>
          </a:bodyPr>
          <a:lstStyle/>
          <a:p>
            <a:pPr>
              <a:buFont typeface="Arial" pitchFamily="34" charset="0"/>
              <a:buChar char="•"/>
            </a:pPr>
            <a:endParaRPr lang="en-US" dirty="0" smtClean="0"/>
          </a:p>
          <a:p>
            <a:pPr>
              <a:buFont typeface="Arial" pitchFamily="34" charset="0"/>
              <a:buChar char="•"/>
            </a:pPr>
            <a:r>
              <a:rPr lang="en-US" b="1" dirty="0" smtClean="0"/>
              <a:t>Under NRHM – public – private partnership approaches are piloted</a:t>
            </a:r>
          </a:p>
          <a:p>
            <a:endParaRPr lang="en-US" b="1" dirty="0" smtClean="0"/>
          </a:p>
          <a:p>
            <a:pPr>
              <a:buFont typeface="Arial" pitchFamily="34" charset="0"/>
              <a:buChar char="•"/>
            </a:pPr>
            <a:r>
              <a:rPr lang="en-US" b="1" dirty="0" smtClean="0"/>
              <a:t>USAID funded project is pilot testing a voucher scheme in Uttaranchal &amp; Uttar Pradesh - 2007</a:t>
            </a:r>
          </a:p>
          <a:p>
            <a:endParaRPr lang="en-US" b="1" dirty="0" smtClean="0"/>
          </a:p>
          <a:p>
            <a:pPr>
              <a:buFont typeface="Arial" pitchFamily="34" charset="0"/>
              <a:buChar char="•"/>
            </a:pPr>
            <a:r>
              <a:rPr lang="en-US" b="1" dirty="0" smtClean="0"/>
              <a:t>Under the scheme the NGO’s distribute subsidized service vouchers to ASHA’s.</a:t>
            </a:r>
          </a:p>
          <a:p>
            <a:pPr>
              <a:buFont typeface="Arial" pitchFamily="34" charset="0"/>
              <a:buChar char="•"/>
            </a:pPr>
            <a:endParaRPr lang="en-US" b="1" dirty="0" smtClean="0"/>
          </a:p>
          <a:p>
            <a:pPr>
              <a:buFont typeface="Arial" pitchFamily="34" charset="0"/>
              <a:buChar char="•"/>
            </a:pPr>
            <a:r>
              <a:rPr lang="en-US" b="1" dirty="0" smtClean="0"/>
              <a:t>ASHA’s identify &amp; distribute to the  BPL families.</a:t>
            </a:r>
          </a:p>
          <a:p>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92500" lnSpcReduction="20000"/>
          </a:bodyPr>
          <a:lstStyle/>
          <a:p>
            <a:pPr>
              <a:buNone/>
            </a:pPr>
            <a:r>
              <a:rPr lang="en-US" sz="3000" dirty="0" smtClean="0"/>
              <a:t>Vouchers reduce </a:t>
            </a:r>
          </a:p>
          <a:p>
            <a:pPr lvl="1">
              <a:buFont typeface="Arial" pitchFamily="34" charset="0"/>
              <a:buChar char="•"/>
            </a:pPr>
            <a:r>
              <a:rPr lang="en-US" dirty="0" smtClean="0"/>
              <a:t>economic barriers to access</a:t>
            </a:r>
          </a:p>
          <a:p>
            <a:pPr lvl="1">
              <a:buFont typeface="Arial" pitchFamily="34" charset="0"/>
              <a:buChar char="•"/>
            </a:pPr>
            <a:r>
              <a:rPr lang="en-US" dirty="0" smtClean="0"/>
              <a:t> target subsidies directly to the poor</a:t>
            </a:r>
          </a:p>
          <a:p>
            <a:pPr lvl="1">
              <a:buFont typeface="Arial" pitchFamily="34" charset="0"/>
              <a:buChar char="•"/>
            </a:pPr>
            <a:r>
              <a:rPr lang="en-US" dirty="0" smtClean="0"/>
              <a:t>facilitate monitoring of program outputs,</a:t>
            </a:r>
          </a:p>
          <a:p>
            <a:pPr lvl="1">
              <a:buFont typeface="Arial" pitchFamily="34" charset="0"/>
              <a:buChar char="•"/>
            </a:pPr>
            <a:r>
              <a:rPr lang="en-US" dirty="0" smtClean="0"/>
              <a:t>ensure the poor have access to high-quality services, and provide incentives for efficiency in service delivery. </a:t>
            </a:r>
          </a:p>
          <a:p>
            <a:pPr>
              <a:buNone/>
            </a:pPr>
            <a:r>
              <a:rPr lang="en-US" sz="3600" dirty="0" smtClean="0"/>
              <a:t>	</a:t>
            </a:r>
          </a:p>
          <a:p>
            <a:pPr>
              <a:buNone/>
            </a:pPr>
            <a:r>
              <a:rPr lang="en-US" sz="3600" dirty="0" smtClean="0"/>
              <a:t>Achievements</a:t>
            </a:r>
          </a:p>
          <a:p>
            <a:pPr>
              <a:buFont typeface="Wingdings" pitchFamily="2" charset="2"/>
              <a:buChar char="v"/>
            </a:pPr>
            <a:r>
              <a:rPr lang="en-US" dirty="0" smtClean="0"/>
              <a:t> 4,000 poor women redeemed vouchers for antenatal care check-ups,</a:t>
            </a:r>
          </a:p>
          <a:p>
            <a:pPr>
              <a:buFont typeface="Wingdings" pitchFamily="2" charset="2"/>
              <a:buChar char="v"/>
            </a:pPr>
            <a:r>
              <a:rPr lang="en-US" dirty="0" smtClean="0"/>
              <a:t> 800 sought treatment for reproductive tract or sexually transmitted infections</a:t>
            </a:r>
          </a:p>
          <a:p>
            <a:pPr>
              <a:buFont typeface="Wingdings" pitchFamily="2" charset="2"/>
              <a:buChar char="v"/>
            </a:pPr>
            <a:r>
              <a:rPr lang="en-US" dirty="0" smtClean="0"/>
              <a:t> &gt; 500 pregnant women delivered their babies in health facilities.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62000" y="533400"/>
            <a:ext cx="7772400" cy="609600"/>
          </a:xfrm>
        </p:spPr>
        <p:txBody>
          <a:bodyPr>
            <a:normAutofit fontScale="90000"/>
          </a:bodyPr>
          <a:lstStyle/>
          <a:p>
            <a:r>
              <a:rPr lang="en-US" dirty="0" smtClean="0"/>
              <a:t> </a:t>
            </a:r>
            <a:r>
              <a:rPr lang="en-US" sz="4400" b="1" dirty="0" smtClean="0">
                <a:solidFill>
                  <a:srgbClr val="002060"/>
                </a:solidFill>
              </a:rPr>
              <a:t>Chiranjeevi Scheme - Gujarat</a:t>
            </a:r>
          </a:p>
        </p:txBody>
      </p:sp>
      <p:sp>
        <p:nvSpPr>
          <p:cNvPr id="32771" name="Rectangle 3"/>
          <p:cNvSpPr>
            <a:spLocks noGrp="1" noChangeArrowheads="1"/>
          </p:cNvSpPr>
          <p:nvPr>
            <p:ph type="body" idx="1"/>
          </p:nvPr>
        </p:nvSpPr>
        <p:spPr>
          <a:xfrm>
            <a:off x="762000" y="1766888"/>
            <a:ext cx="8077200" cy="4786312"/>
          </a:xfrm>
        </p:spPr>
        <p:txBody>
          <a:bodyPr>
            <a:normAutofit fontScale="92500" lnSpcReduction="10000"/>
          </a:bodyPr>
          <a:lstStyle/>
          <a:p>
            <a:pPr marL="533400" indent="-533400">
              <a:buNone/>
            </a:pPr>
            <a:r>
              <a:rPr lang="en-US" sz="3400" dirty="0" smtClean="0"/>
              <a:t>Broad Issues</a:t>
            </a:r>
          </a:p>
          <a:p>
            <a:pPr marL="533400" indent="-533400"/>
            <a:r>
              <a:rPr lang="en-US" sz="3400" dirty="0" smtClean="0"/>
              <a:t>Non - availability of Obstetricians &amp; Gynecologists at the govt. health care facility</a:t>
            </a:r>
          </a:p>
          <a:p>
            <a:pPr marL="533400" indent="-533400"/>
            <a:r>
              <a:rPr lang="en-US" sz="3400" dirty="0" smtClean="0"/>
              <a:t>Accessibility of services-Tribal and urban slums</a:t>
            </a:r>
          </a:p>
          <a:p>
            <a:pPr marL="533400" indent="-533400"/>
            <a:r>
              <a:rPr lang="en-US" sz="3400" dirty="0" smtClean="0"/>
              <a:t>Poor utilization of services- </a:t>
            </a:r>
          </a:p>
          <a:p>
            <a:pPr marL="1295400" lvl="2" indent="-381000"/>
            <a:r>
              <a:rPr lang="en-US" dirty="0" smtClean="0"/>
              <a:t>Low felt need  of health &amp; medical services</a:t>
            </a:r>
          </a:p>
          <a:p>
            <a:pPr marL="1295400" lvl="2" indent="-381000"/>
            <a:r>
              <a:rPr lang="en-US" dirty="0" smtClean="0"/>
              <a:t>Lack of user friendly &amp; quality public health services</a:t>
            </a:r>
          </a:p>
          <a:p>
            <a:pPr marL="1295400" lvl="2" indent="-381000"/>
            <a:r>
              <a:rPr lang="en-US" dirty="0" smtClean="0"/>
              <a:t>Costly private health and medical services</a:t>
            </a:r>
          </a:p>
          <a:p>
            <a:pPr marL="1295400" lvl="2" indent="-381000"/>
            <a:r>
              <a:rPr lang="en-US" dirty="0" smtClean="0"/>
              <a:t>No health insurance coverage</a:t>
            </a:r>
          </a:p>
          <a:p>
            <a:pPr marL="533400" indent="-533400">
              <a:buFont typeface="Wingdings" pitchFamily="2" charset="2"/>
              <a:buNone/>
            </a:pPr>
            <a:endParaRPr lang="en-US" sz="2400" dirty="0" smtClean="0"/>
          </a:p>
          <a:p>
            <a:pPr marL="533400" indent="-533400"/>
            <a:endParaRPr lang="en-US" sz="3600" dirty="0" smtClean="0"/>
          </a:p>
        </p:txBody>
      </p:sp>
    </p:spTree>
  </p:cSld>
  <p:clrMapOvr>
    <a:masterClrMapping/>
  </p:clrMapOvr>
  <p:transition advTm="8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990600" y="990600"/>
            <a:ext cx="7769225" cy="4038600"/>
          </a:xfrm>
        </p:spPr>
        <p:txBody>
          <a:bodyPr/>
          <a:lstStyle/>
          <a:p>
            <a:pPr marL="609600" indent="-609600">
              <a:buNone/>
            </a:pPr>
            <a:r>
              <a:rPr lang="en-US" b="1" dirty="0" smtClean="0"/>
              <a:t>Service Coverage</a:t>
            </a:r>
          </a:p>
          <a:p>
            <a:pPr marL="609600" indent="-609600">
              <a:buNone/>
            </a:pPr>
            <a:r>
              <a:rPr lang="en-US" b="1" dirty="0" smtClean="0"/>
              <a:t> </a:t>
            </a:r>
          </a:p>
          <a:p>
            <a:pPr marL="609600" indent="-609600">
              <a:buFont typeface="Wingdings" pitchFamily="2" charset="2"/>
              <a:buChar char="v"/>
            </a:pPr>
            <a:r>
              <a:rPr lang="en-US" dirty="0" smtClean="0"/>
              <a:t>Outsourcing- voucher system</a:t>
            </a:r>
          </a:p>
          <a:p>
            <a:pPr marL="609600" indent="-609600">
              <a:buFont typeface="Wingdings" pitchFamily="2" charset="2"/>
              <a:buChar char="v"/>
            </a:pPr>
            <a:r>
              <a:rPr lang="en-US" dirty="0" smtClean="0"/>
              <a:t>Emergency Obstetric Care &amp; Neonatal Care</a:t>
            </a:r>
          </a:p>
          <a:p>
            <a:pPr marL="1371600" lvl="2" indent="-457200"/>
            <a:r>
              <a:rPr lang="en-US" sz="2400" dirty="0" smtClean="0"/>
              <a:t>Private Gynecologists in their facility</a:t>
            </a:r>
          </a:p>
          <a:p>
            <a:pPr marL="1371600" lvl="2" indent="-457200"/>
            <a:r>
              <a:rPr lang="en-US" sz="2400" dirty="0" smtClean="0"/>
              <a:t>Payment to Gynecologists for working in government hospital</a:t>
            </a:r>
          </a:p>
          <a:p>
            <a:pPr marL="609600" indent="-609600"/>
            <a:endParaRPr lang="en-US" dirty="0" smtClean="0"/>
          </a:p>
          <a:p>
            <a:pPr marL="609600" indent="-609600">
              <a:buFont typeface="Wingdings" pitchFamily="2" charset="2"/>
              <a:buNone/>
            </a:pPr>
            <a:endParaRPr lang="en-US" dirty="0" smtClean="0"/>
          </a:p>
          <a:p>
            <a:pPr marL="609600" indent="-609600"/>
            <a:endParaRPr lang="en-US" dirty="0" smtClean="0"/>
          </a:p>
        </p:txBody>
      </p:sp>
    </p:spTree>
  </p:cSld>
  <p:clrMapOvr>
    <a:masterClrMapping/>
  </p:clrMapOvr>
  <p:transition advTm="992"/>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457200" y="152400"/>
            <a:ext cx="8229600" cy="715963"/>
          </a:xfrm>
          <a:solidFill>
            <a:srgbClr val="CCFFCC"/>
          </a:solidFill>
        </p:spPr>
        <p:txBody>
          <a:bodyPr/>
          <a:lstStyle/>
          <a:p>
            <a:pPr eaLnBrk="1" hangingPunct="1"/>
            <a:r>
              <a:rPr lang="en-US" sz="3600" b="1" dirty="0" smtClean="0">
                <a:latin typeface="Arial" charset="0"/>
                <a:cs typeface="Arial" charset="0"/>
              </a:rPr>
              <a:t>SERVICE PACKAGE</a:t>
            </a:r>
          </a:p>
        </p:txBody>
      </p:sp>
      <p:graphicFrame>
        <p:nvGraphicFramePr>
          <p:cNvPr id="4" name="Group 114"/>
          <p:cNvGraphicFramePr>
            <a:graphicFrameLocks/>
          </p:cNvGraphicFramePr>
          <p:nvPr/>
        </p:nvGraphicFramePr>
        <p:xfrm>
          <a:off x="457200" y="1066800"/>
          <a:ext cx="8382000" cy="5605642"/>
        </p:xfrm>
        <a:graphic>
          <a:graphicData uri="http://schemas.openxmlformats.org/drawingml/2006/table">
            <a:tbl>
              <a:tblPr/>
              <a:tblGrid>
                <a:gridCol w="3816804"/>
                <a:gridCol w="1421946"/>
                <a:gridCol w="1870982"/>
                <a:gridCol w="1272268"/>
              </a:tblGrid>
              <a:tr h="49863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Service</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No. of cases</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Rate Per Case</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Cost</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C000"/>
                    </a:solid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     </a:t>
                      </a:r>
                      <a:r>
                        <a:rPr kumimoji="0" lang="en-US" sz="1800" b="1" i="0" u="none" strike="noStrike" cap="none" normalizeH="0" baseline="0" dirty="0" smtClean="0">
                          <a:ln>
                            <a:noFill/>
                          </a:ln>
                          <a:solidFill>
                            <a:srgbClr val="002060"/>
                          </a:solidFill>
                          <a:effectLst/>
                          <a:latin typeface="Arial" pitchFamily="34" charset="0"/>
                          <a:cs typeface="Arial" pitchFamily="34" charset="0"/>
                        </a:rPr>
                        <a:t>Normal delivery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85</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800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68000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Complicated cases</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           Eclampsia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           Forceps/vacuum/breech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           Episiotomy</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800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Septicemia</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2</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3000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6000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Blood transfusion</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1000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Cesarean   (7%)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7</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5000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35000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Predelivery visit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100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Investigation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50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5000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Sonography                               </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30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150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4500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Dai</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50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5000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l"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     Transport</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100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200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5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pitchFamily="34" charset="0"/>
                          <a:cs typeface="Arial" pitchFamily="34" charset="0"/>
                        </a:rPr>
                        <a:t>20000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354683">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Arial" pitchFamily="34" charset="0"/>
                          <a:cs typeface="Arial" pitchFamily="34" charset="0"/>
                        </a:rPr>
                        <a:t>Grand total</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3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179500</a:t>
                      </a:r>
                    </a:p>
                  </a:txBody>
                  <a:tcPr anchor="b"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a:xfrm>
            <a:off x="381000" y="381000"/>
            <a:ext cx="8229600" cy="914400"/>
          </a:xfrm>
        </p:spPr>
        <p:txBody>
          <a:bodyPr/>
          <a:lstStyle/>
          <a:p>
            <a:r>
              <a:rPr lang="en-US" sz="3600" dirty="0" smtClean="0">
                <a:solidFill>
                  <a:srgbClr val="5614FA"/>
                </a:solidFill>
              </a:rPr>
              <a:t>Institutional deliveries trend</a:t>
            </a:r>
          </a:p>
        </p:txBody>
      </p:sp>
      <p:graphicFrame>
        <p:nvGraphicFramePr>
          <p:cNvPr id="1026" name="Object 3"/>
          <p:cNvGraphicFramePr>
            <a:graphicFrameLocks noChangeAspect="1"/>
          </p:cNvGraphicFramePr>
          <p:nvPr>
            <p:ph idx="1"/>
          </p:nvPr>
        </p:nvGraphicFramePr>
        <p:xfrm>
          <a:off x="609600" y="1752600"/>
          <a:ext cx="8331200" cy="4532312"/>
        </p:xfrm>
        <a:graphic>
          <a:graphicData uri="http://schemas.openxmlformats.org/presentationml/2006/ole">
            <p:oleObj spid="_x0000_s3074" name="Chart" r:id="rId4" imgW="4867408" imgH="2647886" progId="Excel.Sheet.8">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00912"/>
          </a:xfrm>
        </p:spPr>
        <p:txBody>
          <a:bodyPr>
            <a:normAutofit fontScale="90000"/>
          </a:bodyPr>
          <a:lstStyle/>
          <a:p>
            <a:r>
              <a:rPr lang="en-US" sz="4400" dirty="0" err="1" smtClean="0">
                <a:solidFill>
                  <a:srgbClr val="002060"/>
                </a:solidFill>
              </a:rPr>
              <a:t>Rashtriya</a:t>
            </a:r>
            <a:r>
              <a:rPr lang="en-US" sz="4400" dirty="0" smtClean="0">
                <a:solidFill>
                  <a:srgbClr val="002060"/>
                </a:solidFill>
              </a:rPr>
              <a:t> Swasthya </a:t>
            </a:r>
            <a:r>
              <a:rPr lang="en-US" sz="4400" dirty="0" err="1" smtClean="0">
                <a:solidFill>
                  <a:srgbClr val="002060"/>
                </a:solidFill>
              </a:rPr>
              <a:t>Bima</a:t>
            </a:r>
            <a:r>
              <a:rPr lang="en-US" sz="4400" dirty="0" smtClean="0">
                <a:solidFill>
                  <a:srgbClr val="002060"/>
                </a:solidFill>
              </a:rPr>
              <a:t> </a:t>
            </a:r>
            <a:r>
              <a:rPr lang="en-US" sz="4400" dirty="0" err="1" smtClean="0">
                <a:solidFill>
                  <a:srgbClr val="002060"/>
                </a:solidFill>
              </a:rPr>
              <a:t>Yojna</a:t>
            </a:r>
            <a:r>
              <a:rPr lang="en-US" sz="4400" dirty="0" smtClean="0">
                <a:solidFill>
                  <a:srgbClr val="002060"/>
                </a:solidFill>
              </a:rPr>
              <a:t> (RSBY)</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4419600" cy="5029200"/>
          </a:xfrm>
          <a:ln w="38100">
            <a:solidFill>
              <a:srgbClr val="002060"/>
            </a:solidFill>
          </a:ln>
        </p:spPr>
        <p:txBody>
          <a:bodyPr>
            <a:normAutofit fontScale="92500" lnSpcReduction="20000"/>
          </a:bodyPr>
          <a:lstStyle/>
          <a:p>
            <a:pPr>
              <a:buFont typeface="Arial" pitchFamily="34" charset="0"/>
              <a:buChar char="•"/>
            </a:pPr>
            <a:r>
              <a:rPr lang="en-US" dirty="0" smtClean="0"/>
              <a:t>Central Government Insurance scheme for the Below Poverty Line (BPL) families in the unorganized sector. </a:t>
            </a:r>
          </a:p>
          <a:p>
            <a:pPr>
              <a:buFont typeface="Arial" pitchFamily="34" charset="0"/>
              <a:buChar char="•"/>
            </a:pPr>
            <a:endParaRPr lang="en-US" dirty="0" smtClean="0"/>
          </a:p>
          <a:p>
            <a:pPr>
              <a:buFont typeface="Arial" pitchFamily="34" charset="0"/>
              <a:buChar char="•"/>
            </a:pPr>
            <a:r>
              <a:rPr lang="en-US" dirty="0" smtClean="0"/>
              <a:t>Objective: Provide insurance cover to below poverty line (BPL) households from major health shocks that involve hospitalization.</a:t>
            </a:r>
          </a:p>
          <a:p>
            <a:pPr>
              <a:buFont typeface="Arial" pitchFamily="34" charset="0"/>
              <a:buChar char="•"/>
            </a:pPr>
            <a:endParaRPr lang="en-US" dirty="0" smtClean="0"/>
          </a:p>
          <a:p>
            <a:pPr>
              <a:buFont typeface="Arial" pitchFamily="34" charset="0"/>
              <a:buChar char="•"/>
            </a:pPr>
            <a:r>
              <a:rPr lang="en-US" dirty="0" smtClean="0"/>
              <a:t>State to take up 20% of the districts each year in the next five years.</a:t>
            </a:r>
            <a:endParaRPr lang="en-US" dirty="0"/>
          </a:p>
        </p:txBody>
      </p:sp>
      <p:pic>
        <p:nvPicPr>
          <p:cNvPr id="4" name="Content Placeholder 3" descr="C:\Documents and Settings\hyfrtryu\My Documents\My Pictures\Good Photos\Village 'Mother India'.JPG"/>
          <p:cNvPicPr>
            <a:picLocks noChangeAspect="1" noChangeArrowheads="1"/>
          </p:cNvPicPr>
          <p:nvPr/>
        </p:nvPicPr>
        <p:blipFill>
          <a:blip r:embed="rId3"/>
          <a:srcRect/>
          <a:stretch>
            <a:fillRect/>
          </a:stretch>
        </p:blipFill>
        <p:spPr bwMode="auto">
          <a:xfrm>
            <a:off x="4876800" y="1295400"/>
            <a:ext cx="3716495" cy="5029200"/>
          </a:xfrm>
          <a:prstGeom prst="rect">
            <a:avLst/>
          </a:prstGeom>
          <a:ln w="25400" cap="flat" cmpd="sng" algn="ctr">
            <a:solidFill>
              <a:schemeClr val="accent2">
                <a:shade val="50000"/>
              </a:schemeClr>
            </a:solidFill>
            <a:prstDash val="solid"/>
            <a:headEnd/>
            <a:tailEnd/>
          </a:ln>
        </p:spPr>
        <p:style>
          <a:lnRef idx="2">
            <a:schemeClr val="accent2">
              <a:shade val="50000"/>
            </a:schemeClr>
          </a:lnRef>
          <a:fillRef idx="1">
            <a:schemeClr val="accent2"/>
          </a:fillRef>
          <a:effectRef idx="0">
            <a:schemeClr val="accent2"/>
          </a:effectRef>
          <a:fontRef idx="minor">
            <a:schemeClr val="lt1"/>
          </a:fontRef>
        </p:style>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 75 % financing by Government of India (GOI) &amp; 25% by the state government. </a:t>
            </a:r>
          </a:p>
          <a:p>
            <a:r>
              <a:rPr lang="en-US" dirty="0" smtClean="0"/>
              <a:t>BPL families are entitled to more than 700 in-patient medical procedures with a cost of up to 30,000 rupees per annum for a nominal registration fee of 30 rupees. </a:t>
            </a:r>
          </a:p>
          <a:p>
            <a:r>
              <a:rPr lang="en-US" dirty="0" smtClean="0"/>
              <a:t>Pre-existing medical conditions are covered and there is no age limit.</a:t>
            </a:r>
          </a:p>
          <a:p>
            <a:r>
              <a:rPr lang="en-US" dirty="0" smtClean="0"/>
              <a:t> Coverage extends to the head of household, spouse and up to three dependents.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pPr>
              <a:buFont typeface="Arial" pitchFamily="34" charset="0"/>
              <a:buChar char="•"/>
            </a:pPr>
            <a:r>
              <a:rPr lang="en-US" dirty="0" smtClean="0"/>
              <a:t>Use of Smart Card has made the scheme truly cashless.  First time, contribution of 30/‐ rupees is sought as registration fee, from the BPL beneficiary with a view to inculcate a sense of ownership. </a:t>
            </a:r>
          </a:p>
          <a:p>
            <a:pPr>
              <a:buFont typeface="Arial" pitchFamily="34" charset="0"/>
              <a:buChar char="•"/>
            </a:pPr>
            <a:endParaRPr lang="en-US" dirty="0" smtClean="0"/>
          </a:p>
          <a:p>
            <a:pPr>
              <a:buFont typeface="Arial" pitchFamily="34" charset="0"/>
              <a:buChar char="•"/>
            </a:pPr>
            <a:r>
              <a:rPr lang="en-US" dirty="0" smtClean="0"/>
              <a:t>The smart card along with an information pamphlet describing the scheme and the list of hospitals is provided on the spot once the beneficiary has paid the 30 rupee fee.</a:t>
            </a:r>
          </a:p>
          <a:p>
            <a:pPr>
              <a:buFont typeface="Arial" pitchFamily="34" charset="0"/>
              <a:buChar char="•"/>
            </a:pPr>
            <a:endParaRPr lang="en-US" dirty="0" smtClean="0"/>
          </a:p>
          <a:p>
            <a:pPr>
              <a:buFont typeface="Arial" pitchFamily="34" charset="0"/>
              <a:buChar char="•"/>
            </a:pPr>
            <a:r>
              <a:rPr lang="en-US" dirty="0" smtClean="0"/>
              <a:t>Transportation cost of Rs. 100/‐ per visit with an overall limit of Rs. 1,000/‐ per annum is also admissible under the scheme.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458200" cy="5715000"/>
          </a:xfrm>
        </p:spPr>
        <p:txBody>
          <a:bodyPr>
            <a:normAutofit/>
          </a:bodyPr>
          <a:lstStyle/>
          <a:p>
            <a:pPr>
              <a:buNone/>
            </a:pPr>
            <a:r>
              <a:rPr lang="en-US" sz="3600" dirty="0" smtClean="0"/>
              <a:t>		</a:t>
            </a:r>
            <a:r>
              <a:rPr lang="en-US" sz="3600" b="1" dirty="0" smtClean="0"/>
              <a:t>INTERSECTORAL ACTION </a:t>
            </a:r>
          </a:p>
          <a:p>
            <a:pPr>
              <a:buNone/>
            </a:pPr>
            <a:r>
              <a:rPr lang="en-US" sz="3600" b="1" dirty="0" smtClean="0"/>
              <a:t>			     FOR HEALTH</a:t>
            </a:r>
            <a:endParaRPr lang="en-US" sz="3600" b="1" dirty="0"/>
          </a:p>
        </p:txBody>
      </p:sp>
      <p:pic>
        <p:nvPicPr>
          <p:cNvPr id="5" name="Picture 2" descr="C:\Documents and Settings\mgims\My Documents\My Pictures\Photographs\CLICS\CIMG0119.JPG"/>
          <p:cNvPicPr>
            <a:picLocks noChangeAspect="1" noChangeArrowheads="1"/>
          </p:cNvPicPr>
          <p:nvPr/>
        </p:nvPicPr>
        <p:blipFill>
          <a:blip r:embed="rId3" cstate="print"/>
          <a:srcRect/>
          <a:stretch>
            <a:fillRect/>
          </a:stretch>
        </p:blipFill>
        <p:spPr bwMode="auto">
          <a:xfrm>
            <a:off x="2743200" y="2590800"/>
            <a:ext cx="3429000" cy="3073896"/>
          </a:xfrm>
          <a:prstGeom prst="rect">
            <a:avLst/>
          </a:prstGeom>
          <a:noFill/>
        </p:spPr>
      </p:pic>
      <p:pic>
        <p:nvPicPr>
          <p:cNvPr id="6" name="Picture 4" descr="C:\Documents and Settings\mgims\My Documents\My Pictures\Shib 020908\Rajendra Shaw Photos CLICS\AKDN Sevagram CD No 3 JPEG\DSC_3661.jpg"/>
          <p:cNvPicPr>
            <a:picLocks noChangeAspect="1" noChangeArrowheads="1"/>
          </p:cNvPicPr>
          <p:nvPr/>
        </p:nvPicPr>
        <p:blipFill>
          <a:blip r:embed="rId4" cstate="print"/>
          <a:srcRect/>
          <a:stretch>
            <a:fillRect/>
          </a:stretch>
        </p:blipFill>
        <p:spPr bwMode="auto">
          <a:xfrm>
            <a:off x="0" y="1828800"/>
            <a:ext cx="2761539" cy="5029200"/>
          </a:xfrm>
          <a:prstGeom prst="rect">
            <a:avLst/>
          </a:prstGeom>
          <a:noFill/>
        </p:spPr>
      </p:pic>
      <p:pic>
        <p:nvPicPr>
          <p:cNvPr id="7" name="Picture 5" descr="C:\Documents and Settings\mgims\My Documents\My Pictures\Shib 020908\Rajendra Shaw Photos CLICS\AKDN Sevagram CD No 5 JPEG\DSC_6505.JPG"/>
          <p:cNvPicPr>
            <a:picLocks noChangeAspect="1" noChangeArrowheads="1"/>
          </p:cNvPicPr>
          <p:nvPr/>
        </p:nvPicPr>
        <p:blipFill>
          <a:blip r:embed="rId5" cstate="print"/>
          <a:srcRect/>
          <a:stretch>
            <a:fillRect/>
          </a:stretch>
        </p:blipFill>
        <p:spPr bwMode="auto">
          <a:xfrm>
            <a:off x="6205617" y="1676400"/>
            <a:ext cx="2938383" cy="5181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lstStyle/>
          <a:p>
            <a:endParaRPr lang="en-US" dirty="0" smtClean="0"/>
          </a:p>
          <a:p>
            <a:pPr>
              <a:buNone/>
            </a:pPr>
            <a:endParaRPr lang="en-US" b="1" dirty="0" smtClean="0"/>
          </a:p>
          <a:p>
            <a:r>
              <a:rPr lang="en-US" b="1" i="1" dirty="0" smtClean="0"/>
              <a:t>Equity in health is determined not only by health care but also by broader societal developments.</a:t>
            </a:r>
          </a:p>
          <a:p>
            <a:pPr>
              <a:buNone/>
            </a:pPr>
            <a:endParaRPr lang="en-US" b="1" i="1" dirty="0" smtClean="0"/>
          </a:p>
          <a:p>
            <a:r>
              <a:rPr lang="en-US" b="1" i="1" dirty="0" smtClean="0"/>
              <a:t>Ensuring universal health care for all also raises the need for universalizing elementary education and promoting gender equity.</a:t>
            </a:r>
          </a:p>
          <a:p>
            <a:endParaRPr lang="en-US" b="1" i="1" dirty="0" smtClean="0"/>
          </a:p>
          <a:p>
            <a:r>
              <a:rPr lang="en-US" b="1" i="1" dirty="0" smtClean="0"/>
              <a:t>Health will gain priority attention if people see health care as a legitimate right and an entitlement.</a:t>
            </a:r>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solidFill>
                  <a:srgbClr val="002060"/>
                </a:solidFill>
              </a:rPr>
              <a:t>Total Sanitation Campaign (TSC)</a:t>
            </a:r>
            <a:endParaRPr lang="en-US" dirty="0">
              <a:solidFill>
                <a:srgbClr val="002060"/>
              </a:solidFill>
            </a:endParaRPr>
          </a:p>
        </p:txBody>
      </p:sp>
      <p:sp>
        <p:nvSpPr>
          <p:cNvPr id="3" name="Content Placeholder 2"/>
          <p:cNvSpPr>
            <a:spLocks noGrp="1"/>
          </p:cNvSpPr>
          <p:nvPr>
            <p:ph idx="1"/>
          </p:nvPr>
        </p:nvSpPr>
        <p:spPr>
          <a:xfrm>
            <a:off x="457200" y="1295400"/>
            <a:ext cx="8229600" cy="5029200"/>
          </a:xfrm>
        </p:spPr>
        <p:txBody>
          <a:bodyPr>
            <a:normAutofit fontScale="92500"/>
          </a:bodyPr>
          <a:lstStyle/>
          <a:p>
            <a:r>
              <a:rPr lang="en-US" dirty="0" smtClean="0"/>
              <a:t>A comprehensive program to ensure sanitation facilities in rural areas with broader goal to eradicate the practice of open defecation. </a:t>
            </a:r>
          </a:p>
          <a:p>
            <a:r>
              <a:rPr lang="en-US" b="1" dirty="0" smtClean="0"/>
              <a:t>Principle:</a:t>
            </a:r>
            <a:r>
              <a:rPr lang="en-US" dirty="0" smtClean="0"/>
              <a:t> “low to no subsidy” where a nominal subsidy in the form of incentive is given to rural poor households for construction of toilets. </a:t>
            </a:r>
          </a:p>
          <a:p>
            <a:r>
              <a:rPr lang="en-US" b="1" dirty="0" smtClean="0"/>
              <a:t>Emphasis:</a:t>
            </a:r>
            <a:r>
              <a:rPr lang="en-US" dirty="0" smtClean="0"/>
              <a:t> IEC, Capacity Building and Hygiene Education with involvement of PRIs, CBOs, and NGOs etc. </a:t>
            </a:r>
          </a:p>
          <a:p>
            <a:r>
              <a:rPr lang="en-US" b="1" dirty="0" smtClean="0"/>
              <a:t>Key intervention areas: </a:t>
            </a:r>
            <a:r>
              <a:rPr lang="en-US" dirty="0" smtClean="0"/>
              <a:t>Individual household latrines,  School Sanitation and Hygiene Education  Community Sanitary Complex, Anganwadi toilets supported by Rural Sanitary Marts and Production Centers.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solidFill>
                  <a:srgbClr val="002060"/>
                </a:solidFill>
              </a:rPr>
              <a:t>Integrated Child Development Services (ICDS) Scheme</a:t>
            </a:r>
            <a:endParaRPr lang="en-US" dirty="0">
              <a:solidFill>
                <a:srgbClr val="002060"/>
              </a:solidFill>
            </a:endParaRPr>
          </a:p>
        </p:txBody>
      </p:sp>
      <p:sp>
        <p:nvSpPr>
          <p:cNvPr id="3" name="Content Placeholder 2"/>
          <p:cNvSpPr>
            <a:spLocks noGrp="1"/>
          </p:cNvSpPr>
          <p:nvPr>
            <p:ph idx="1"/>
          </p:nvPr>
        </p:nvSpPr>
        <p:spPr>
          <a:xfrm>
            <a:off x="228600" y="1752600"/>
            <a:ext cx="4800600" cy="4953000"/>
          </a:xfrm>
          <a:ln w="38100">
            <a:solidFill>
              <a:srgbClr val="00B050"/>
            </a:solidFill>
          </a:ln>
        </p:spPr>
        <p:txBody>
          <a:bodyPr>
            <a:normAutofit/>
          </a:bodyPr>
          <a:lstStyle/>
          <a:p>
            <a:r>
              <a:rPr lang="en-US" dirty="0" smtClean="0"/>
              <a:t>Provides 0-6 yrs  children with an integrated package of services </a:t>
            </a:r>
          </a:p>
          <a:p>
            <a:pPr lvl="1"/>
            <a:r>
              <a:rPr lang="en-US" dirty="0" smtClean="0"/>
              <a:t>supplementary nutrition </a:t>
            </a:r>
          </a:p>
          <a:p>
            <a:pPr lvl="1"/>
            <a:r>
              <a:rPr lang="en-US" dirty="0" smtClean="0"/>
              <a:t>health care </a:t>
            </a:r>
          </a:p>
          <a:p>
            <a:pPr lvl="1"/>
            <a:r>
              <a:rPr lang="en-US" dirty="0" smtClean="0"/>
              <a:t>pre-school education</a:t>
            </a:r>
          </a:p>
          <a:p>
            <a:r>
              <a:rPr lang="en-US" dirty="0" smtClean="0"/>
              <a:t>The Supreme Court has directed the Government of India to increase the number of </a:t>
            </a:r>
            <a:r>
              <a:rPr lang="en-US" dirty="0" err="1" smtClean="0"/>
              <a:t>anganwadis</a:t>
            </a:r>
            <a:r>
              <a:rPr lang="en-US" dirty="0" smtClean="0"/>
              <a:t> from 6 </a:t>
            </a:r>
            <a:r>
              <a:rPr lang="en-US" dirty="0" err="1" smtClean="0"/>
              <a:t>lakh</a:t>
            </a:r>
            <a:r>
              <a:rPr lang="en-US" dirty="0" smtClean="0"/>
              <a:t> to 14 </a:t>
            </a:r>
            <a:r>
              <a:rPr lang="en-US" dirty="0" err="1" smtClean="0"/>
              <a:t>lakh</a:t>
            </a:r>
            <a:r>
              <a:rPr lang="en-US" dirty="0" smtClean="0"/>
              <a:t> habitations.</a:t>
            </a:r>
          </a:p>
          <a:p>
            <a:endParaRPr lang="en-US" dirty="0" smtClean="0"/>
          </a:p>
          <a:p>
            <a:endParaRPr lang="en-US" dirty="0" smtClean="0"/>
          </a:p>
          <a:p>
            <a:endParaRPr lang="en-US" dirty="0" smtClean="0"/>
          </a:p>
          <a:p>
            <a:endParaRPr lang="en-US" dirty="0" smtClean="0"/>
          </a:p>
          <a:p>
            <a:endParaRPr lang="en-US" dirty="0"/>
          </a:p>
        </p:txBody>
      </p:sp>
      <p:pic>
        <p:nvPicPr>
          <p:cNvPr id="10" name="Picture 7" descr="CLICS 071"/>
          <p:cNvPicPr>
            <a:picLocks noChangeAspect="1" noChangeArrowheads="1"/>
          </p:cNvPicPr>
          <p:nvPr/>
        </p:nvPicPr>
        <p:blipFill>
          <a:blip r:embed="rId3"/>
          <a:srcRect r="2174" b="4370"/>
          <a:stretch>
            <a:fillRect/>
          </a:stretch>
        </p:blipFill>
        <p:spPr bwMode="auto">
          <a:xfrm>
            <a:off x="4958801" y="1752600"/>
            <a:ext cx="4185199" cy="4953000"/>
          </a:xfrm>
          <a:prstGeom prst="rect">
            <a:avLst/>
          </a:prstGeom>
          <a:noFill/>
          <a:ln w="28575">
            <a:solidFill>
              <a:srgbClr val="FF0000"/>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Rural communities and slum dwellers are entitled to an “Anganwadi on demand” (not later than three months) from the date of demand in cases where a settlement has at least 40 children under six but no Anganwadi. </a:t>
            </a:r>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Government of India’s flagship program for Universalization of  elementary education (free and compulsory education to the children of 6-14 years age group, a fundamental right).</a:t>
            </a:r>
          </a:p>
          <a:p>
            <a:r>
              <a:rPr lang="en-US" dirty="0" smtClean="0"/>
              <a:t>Open new schools  in habitations with no schooling facilities and strengthen existing school infrastructure</a:t>
            </a:r>
          </a:p>
          <a:p>
            <a:r>
              <a:rPr lang="en-US" dirty="0" smtClean="0"/>
              <a:t>A special focus on life’s skills, girl’s education and children with special needs.</a:t>
            </a:r>
          </a:p>
          <a:p>
            <a:r>
              <a:rPr lang="en-US" dirty="0" smtClean="0"/>
              <a:t>Computer education to bridge the digital divide</a:t>
            </a:r>
          </a:p>
          <a:p>
            <a:endParaRPr lang="en-US" dirty="0" smtClean="0"/>
          </a:p>
          <a:p>
            <a:endParaRPr lang="en-US" dirty="0"/>
          </a:p>
        </p:txBody>
      </p:sp>
      <p:pic>
        <p:nvPicPr>
          <p:cNvPr id="4" name="Picture 2"/>
          <p:cNvPicPr>
            <a:picLocks noChangeAspect="1" noChangeArrowheads="1"/>
          </p:cNvPicPr>
          <p:nvPr/>
        </p:nvPicPr>
        <p:blipFill>
          <a:blip r:embed="rId3"/>
          <a:srcRect l="79817" t="18409" r="1433" b="73432"/>
          <a:stretch>
            <a:fillRect/>
          </a:stretch>
        </p:blipFill>
        <p:spPr bwMode="auto">
          <a:xfrm>
            <a:off x="533400" y="304800"/>
            <a:ext cx="8077200" cy="1259305"/>
          </a:xfrm>
          <a:prstGeom prst="rect">
            <a:avLst/>
          </a:prstGeom>
          <a:noFill/>
          <a:ln w="38100">
            <a:solidFill>
              <a:srgbClr val="00B050"/>
            </a:solid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763000" cy="5638800"/>
          </a:xfrm>
        </p:spPr>
        <p:txBody>
          <a:bodyPr/>
          <a:lstStyle/>
          <a:p>
            <a:pPr>
              <a:buNone/>
            </a:pPr>
            <a:r>
              <a:rPr lang="en-US" b="1" dirty="0" smtClean="0"/>
              <a:t>IMPROVING FOOD SECURITY &amp; REDUCING POVERTY</a:t>
            </a:r>
            <a:endParaRPr lang="en-US" b="1" dirty="0"/>
          </a:p>
        </p:txBody>
      </p:sp>
      <p:pic>
        <p:nvPicPr>
          <p:cNvPr id="5" name="Picture 2" descr="C:\Documents and Settings\mgims\My Documents\Department\Department\rome camp\rome camp photos\CIMG1721.JPG"/>
          <p:cNvPicPr>
            <a:picLocks noChangeAspect="1" noChangeArrowheads="1"/>
          </p:cNvPicPr>
          <p:nvPr/>
        </p:nvPicPr>
        <p:blipFill>
          <a:blip r:embed="rId3" cstate="print"/>
          <a:srcRect/>
          <a:stretch>
            <a:fillRect/>
          </a:stretch>
        </p:blipFill>
        <p:spPr bwMode="auto">
          <a:xfrm>
            <a:off x="2895600" y="1981200"/>
            <a:ext cx="5852583" cy="4389437"/>
          </a:xfrm>
          <a:prstGeom prst="rect">
            <a:avLst/>
          </a:prstGeom>
          <a:noFill/>
          <a:ln w="38100">
            <a:solidFill>
              <a:schemeClr val="accent1">
                <a:lumMod val="75000"/>
              </a:schemeClr>
            </a:solidFill>
          </a:ln>
        </p:spPr>
      </p:pic>
      <p:sp>
        <p:nvSpPr>
          <p:cNvPr id="4" name="TextBox 3"/>
          <p:cNvSpPr txBox="1"/>
          <p:nvPr/>
        </p:nvSpPr>
        <p:spPr>
          <a:xfrm>
            <a:off x="304800" y="3276600"/>
            <a:ext cx="2133600" cy="1631216"/>
          </a:xfrm>
          <a:prstGeom prst="rect">
            <a:avLst/>
          </a:prstGeom>
          <a:noFill/>
          <a:ln w="28575">
            <a:solidFill>
              <a:srgbClr val="FF0000"/>
            </a:solidFill>
          </a:ln>
        </p:spPr>
        <p:txBody>
          <a:bodyPr wrap="square" rtlCol="0">
            <a:spAutoFit/>
          </a:bodyPr>
          <a:lstStyle/>
          <a:p>
            <a:r>
              <a:rPr lang="en-US" sz="2000" b="1" i="1" dirty="0" smtClean="0"/>
              <a:t>Key to reducing overall child malnutrition &amp; inequities by income level</a:t>
            </a:r>
            <a:endParaRPr lang="en-US" sz="2000"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896112"/>
          </a:xfrm>
        </p:spPr>
        <p:txBody>
          <a:bodyPr/>
          <a:lstStyle/>
          <a:p>
            <a:r>
              <a:rPr lang="en-US" dirty="0" smtClean="0">
                <a:solidFill>
                  <a:srgbClr val="002060"/>
                </a:solidFill>
              </a:rPr>
              <a:t>Antyodaya Anna </a:t>
            </a:r>
            <a:r>
              <a:rPr lang="en-US" dirty="0" err="1" smtClean="0">
                <a:solidFill>
                  <a:srgbClr val="002060"/>
                </a:solidFill>
              </a:rPr>
              <a:t>Yojana</a:t>
            </a:r>
            <a:r>
              <a:rPr lang="en-US" dirty="0" smtClean="0">
                <a:solidFill>
                  <a:srgbClr val="002060"/>
                </a:solidFill>
              </a:rPr>
              <a:t> - 2000</a:t>
            </a:r>
            <a:endParaRPr lang="en-US" dirty="0">
              <a:solidFill>
                <a:srgbClr val="002060"/>
              </a:solidFill>
            </a:endParaRPr>
          </a:p>
        </p:txBody>
      </p:sp>
      <p:sp>
        <p:nvSpPr>
          <p:cNvPr id="3" name="Content Placeholder 2"/>
          <p:cNvSpPr>
            <a:spLocks noGrp="1"/>
          </p:cNvSpPr>
          <p:nvPr>
            <p:ph idx="1"/>
          </p:nvPr>
        </p:nvSpPr>
        <p:spPr>
          <a:xfrm>
            <a:off x="457200" y="1600200"/>
            <a:ext cx="4876800" cy="4800600"/>
          </a:xfrm>
          <a:ln w="38100">
            <a:solidFill>
              <a:srgbClr val="FFFF00"/>
            </a:solidFill>
          </a:ln>
        </p:spPr>
        <p:txBody>
          <a:bodyPr>
            <a:normAutofit fontScale="92500" lnSpcReduction="20000"/>
          </a:bodyPr>
          <a:lstStyle/>
          <a:p>
            <a:r>
              <a:rPr lang="en-US" b="1" dirty="0" smtClean="0"/>
              <a:t>Aim:</a:t>
            </a:r>
            <a:r>
              <a:rPr lang="en-US" dirty="0" smtClean="0"/>
              <a:t> To provide special food-based assistance to destitute households. </a:t>
            </a:r>
          </a:p>
          <a:p>
            <a:r>
              <a:rPr lang="en-US" dirty="0" smtClean="0"/>
              <a:t>Destitute households are given an “Antyodaya card” and are entitled to special grain quotas at highly subsidized prices. </a:t>
            </a:r>
          </a:p>
          <a:p>
            <a:r>
              <a:rPr lang="en-US" dirty="0" smtClean="0"/>
              <a:t>Beneficiary household is entitled to 35kg. of subsidized rice or wheat per month from the designated local ration shop. </a:t>
            </a:r>
          </a:p>
          <a:p>
            <a:r>
              <a:rPr lang="en-US" dirty="0" smtClean="0"/>
              <a:t>The subsidized price charged is Rs. 2/- per kg. for wheat and Rs. 3/- per kg. for rice.</a:t>
            </a:r>
            <a:endParaRPr lang="en-US" dirty="0"/>
          </a:p>
        </p:txBody>
      </p:sp>
      <p:pic>
        <p:nvPicPr>
          <p:cNvPr id="5" name="Picture 2" descr="C:\Documents and Settings\mgims\My Documents\Chetna\My Pictures\100_FUJI\DSCF4377.JPG"/>
          <p:cNvPicPr>
            <a:picLocks noChangeAspect="1" noChangeArrowheads="1"/>
          </p:cNvPicPr>
          <p:nvPr/>
        </p:nvPicPr>
        <p:blipFill>
          <a:blip r:embed="rId3" cstate="print"/>
          <a:srcRect/>
          <a:stretch>
            <a:fillRect/>
          </a:stretch>
        </p:blipFill>
        <p:spPr bwMode="auto">
          <a:xfrm>
            <a:off x="5334000" y="1600200"/>
            <a:ext cx="3556000" cy="48006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1466088"/>
          </a:xfrm>
        </p:spPr>
        <p:txBody>
          <a:bodyPr>
            <a:normAutofit/>
          </a:bodyPr>
          <a:lstStyle/>
          <a:p>
            <a:r>
              <a:rPr lang="en-US" sz="4000" dirty="0" smtClean="0">
                <a:solidFill>
                  <a:srgbClr val="002060"/>
                </a:solidFill>
              </a:rPr>
              <a:t>“</a:t>
            </a:r>
            <a:r>
              <a:rPr lang="en-US" sz="4000" dirty="0" err="1" smtClean="0">
                <a:solidFill>
                  <a:srgbClr val="002060"/>
                </a:solidFill>
              </a:rPr>
              <a:t>Indira</a:t>
            </a:r>
            <a:r>
              <a:rPr lang="en-US" sz="4000" dirty="0" smtClean="0">
                <a:solidFill>
                  <a:srgbClr val="002060"/>
                </a:solidFill>
              </a:rPr>
              <a:t> Gandhi National Old Age Pension Scheme”</a:t>
            </a:r>
            <a:endParaRPr lang="en-US" sz="4000" dirty="0">
              <a:solidFill>
                <a:srgbClr val="002060"/>
              </a:solidFill>
            </a:endParaRPr>
          </a:p>
        </p:txBody>
      </p:sp>
      <p:sp>
        <p:nvSpPr>
          <p:cNvPr id="3" name="Content Placeholder 2"/>
          <p:cNvSpPr>
            <a:spLocks noGrp="1"/>
          </p:cNvSpPr>
          <p:nvPr>
            <p:ph idx="1"/>
          </p:nvPr>
        </p:nvSpPr>
        <p:spPr>
          <a:xfrm>
            <a:off x="457200" y="1905000"/>
            <a:ext cx="4114800" cy="4419600"/>
          </a:xfrm>
          <a:ln w="38100">
            <a:solidFill>
              <a:srgbClr val="33CC33"/>
            </a:solidFill>
          </a:ln>
        </p:spPr>
        <p:txBody>
          <a:bodyPr>
            <a:normAutofit/>
          </a:bodyPr>
          <a:lstStyle/>
          <a:p>
            <a:pPr>
              <a:buNone/>
            </a:pPr>
            <a:r>
              <a:rPr lang="en-US" dirty="0" smtClean="0"/>
              <a:t>   </a:t>
            </a:r>
          </a:p>
          <a:p>
            <a:r>
              <a:rPr lang="en-US" dirty="0" smtClean="0"/>
              <a:t>Available to poor persons aged 65 years or older.  </a:t>
            </a:r>
          </a:p>
          <a:p>
            <a:pPr>
              <a:buNone/>
            </a:pPr>
            <a:r>
              <a:rPr lang="en-US" dirty="0" smtClean="0"/>
              <a:t> </a:t>
            </a:r>
          </a:p>
          <a:p>
            <a:r>
              <a:rPr lang="en-US" dirty="0" smtClean="0"/>
              <a:t>Central Government provides for Rs. 200/- per pensioner per month and the states contribute an equal amount. </a:t>
            </a:r>
          </a:p>
          <a:p>
            <a:endParaRPr lang="en-US" dirty="0"/>
          </a:p>
        </p:txBody>
      </p:sp>
      <p:pic>
        <p:nvPicPr>
          <p:cNvPr id="4" name="Picture 7" descr="C:\Documents and Settings\mgims\My Documents\Chetna\My Pictures\100_FUJI\DSCF4355.JPG"/>
          <p:cNvPicPr>
            <a:picLocks noChangeAspect="1" noChangeArrowheads="1"/>
          </p:cNvPicPr>
          <p:nvPr/>
        </p:nvPicPr>
        <p:blipFill>
          <a:blip r:embed="rId3" cstate="print"/>
          <a:srcRect/>
          <a:stretch>
            <a:fillRect/>
          </a:stretch>
        </p:blipFill>
        <p:spPr bwMode="auto">
          <a:xfrm>
            <a:off x="4572000" y="1905000"/>
            <a:ext cx="3520678" cy="4419600"/>
          </a:xfrm>
          <a:prstGeom prst="rect">
            <a:avLst/>
          </a:prstGeom>
          <a:noFill/>
          <a:ln w="28575">
            <a:solidFill>
              <a:srgbClr val="92D050"/>
            </a:solid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hyfrtryu\My Documents\My Pictures\Good Photos\Girl child.JPG"/>
          <p:cNvPicPr>
            <a:picLocks noGrp="1" noChangeAspect="1" noChangeArrowheads="1"/>
          </p:cNvPicPr>
          <p:nvPr>
            <p:ph idx="1"/>
          </p:nvPr>
        </p:nvPicPr>
        <p:blipFill>
          <a:blip r:embed="rId3"/>
          <a:srcRect/>
          <a:stretch>
            <a:fillRect/>
          </a:stretch>
        </p:blipFill>
        <p:spPr bwMode="auto">
          <a:xfrm>
            <a:off x="304800" y="685800"/>
            <a:ext cx="6455966" cy="4841974"/>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sp>
        <p:nvSpPr>
          <p:cNvPr id="5" name="TextBox 4"/>
          <p:cNvSpPr txBox="1"/>
          <p:nvPr/>
        </p:nvSpPr>
        <p:spPr>
          <a:xfrm>
            <a:off x="5410200" y="5791200"/>
            <a:ext cx="3505200" cy="923330"/>
          </a:xfrm>
          <a:prstGeom prst="rect">
            <a:avLst/>
          </a:prstGeom>
          <a:noFill/>
        </p:spPr>
        <p:txBody>
          <a:bodyPr wrap="square" rtlCol="0">
            <a:spAutoFit/>
          </a:bodyPr>
          <a:lstStyle/>
          <a:p>
            <a:r>
              <a:rPr lang="en-US" sz="5400" dirty="0" smtClean="0"/>
              <a:t>Thank you</a:t>
            </a:r>
            <a:endParaRPr lang="en-US" sz="5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mgims\My Documents\My Pictures\January 2009\CIMG1519.JPG"/>
          <p:cNvPicPr>
            <a:picLocks noGrp="1" noChangeAspect="1" noChangeArrowheads="1"/>
          </p:cNvPicPr>
          <p:nvPr>
            <p:ph idx="1"/>
          </p:nvPr>
        </p:nvPicPr>
        <p:blipFill>
          <a:blip r:embed="rId3" cstate="print"/>
          <a:srcRect/>
          <a:stretch>
            <a:fillRect/>
          </a:stretch>
        </p:blipFill>
        <p:spPr bwMode="auto">
          <a:xfrm>
            <a:off x="3048000" y="2362200"/>
            <a:ext cx="5852583" cy="4237037"/>
          </a:xfrm>
          <a:prstGeom prst="rect">
            <a:avLst/>
          </a:prstGeom>
          <a:noFill/>
          <a:ln w="28575">
            <a:solidFill>
              <a:srgbClr val="002060"/>
            </a:solidFill>
          </a:ln>
        </p:spPr>
      </p:pic>
      <p:sp>
        <p:nvSpPr>
          <p:cNvPr id="5" name="TextBox 4"/>
          <p:cNvSpPr txBox="1"/>
          <p:nvPr/>
        </p:nvSpPr>
        <p:spPr>
          <a:xfrm>
            <a:off x="381000" y="838200"/>
            <a:ext cx="8458200" cy="646331"/>
          </a:xfrm>
          <a:prstGeom prst="rect">
            <a:avLst/>
          </a:prstGeom>
          <a:noFill/>
        </p:spPr>
        <p:txBody>
          <a:bodyPr wrap="square" rtlCol="0">
            <a:spAutoFit/>
          </a:bodyPr>
          <a:lstStyle/>
          <a:p>
            <a:r>
              <a:rPr lang="en-US" sz="3600" b="1" dirty="0" smtClean="0"/>
              <a:t>THE ROLE OF THE HEALTH SECTOR</a:t>
            </a:r>
            <a:endParaRPr lang="en-US" sz="3600" b="1" dirty="0"/>
          </a:p>
        </p:txBody>
      </p:sp>
      <p:sp>
        <p:nvSpPr>
          <p:cNvPr id="4" name="TextBox 3"/>
          <p:cNvSpPr txBox="1"/>
          <p:nvPr/>
        </p:nvSpPr>
        <p:spPr>
          <a:xfrm>
            <a:off x="228600" y="2362200"/>
            <a:ext cx="2438400" cy="4231184"/>
          </a:xfrm>
          <a:prstGeom prst="rect">
            <a:avLst/>
          </a:prstGeom>
          <a:noFill/>
          <a:ln w="28575">
            <a:solidFill>
              <a:srgbClr val="002060"/>
            </a:solidFill>
          </a:ln>
        </p:spPr>
        <p:txBody>
          <a:bodyPr wrap="square" rtlCol="0">
            <a:spAutoFit/>
          </a:bodyPr>
          <a:lstStyle/>
          <a:p>
            <a:r>
              <a:rPr lang="en-US" sz="2400" i="1" dirty="0" smtClean="0"/>
              <a:t>Health sector has critical &amp; multiple roles to play in reducing health inequities across key health outcomes &amp; acts as a buffer on other social determinants of health inequities</a:t>
            </a:r>
            <a:endParaRPr lang="en-US" sz="24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1143000"/>
          </a:xfrm>
        </p:spPr>
        <p:txBody>
          <a:bodyPr>
            <a:noAutofit/>
          </a:bodyPr>
          <a:lstStyle/>
          <a:p>
            <a:pPr algn="ctr"/>
            <a:r>
              <a:rPr lang="en-US" sz="4000" b="1" dirty="0" smtClean="0">
                <a:solidFill>
                  <a:srgbClr val="002060"/>
                </a:solidFill>
              </a:rPr>
              <a:t>National Rural Health Mission</a:t>
            </a:r>
            <a:r>
              <a:rPr lang="en-US" sz="4000" b="1" dirty="0" smtClean="0"/>
              <a:t/>
            </a:r>
            <a:br>
              <a:rPr lang="en-US" sz="4000" b="1" dirty="0" smtClean="0"/>
            </a:br>
            <a:r>
              <a:rPr lang="en-US" sz="3600" b="1" i="1" dirty="0" smtClean="0">
                <a:solidFill>
                  <a:srgbClr val="C00000"/>
                </a:solidFill>
              </a:rPr>
              <a:t>A revolution in the health sector</a:t>
            </a:r>
            <a:endParaRPr lang="en-US" sz="3600" i="1" dirty="0">
              <a:solidFill>
                <a:srgbClr val="C00000"/>
              </a:solidFill>
            </a:endParaRPr>
          </a:p>
        </p:txBody>
      </p:sp>
      <p:sp>
        <p:nvSpPr>
          <p:cNvPr id="3" name="Content Placeholder 2"/>
          <p:cNvSpPr>
            <a:spLocks noGrp="1"/>
          </p:cNvSpPr>
          <p:nvPr>
            <p:ph idx="1"/>
          </p:nvPr>
        </p:nvSpPr>
        <p:spPr/>
        <p:txBody>
          <a:bodyPr/>
          <a:lstStyle/>
          <a:p>
            <a:pPr>
              <a:lnSpc>
                <a:spcPct val="90000"/>
              </a:lnSpc>
            </a:pPr>
            <a:r>
              <a:rPr lang="en-US" sz="2800" dirty="0" smtClean="0"/>
              <a:t>National Rural Health Mission was launched on </a:t>
            </a:r>
          </a:p>
          <a:p>
            <a:pPr>
              <a:lnSpc>
                <a:spcPct val="90000"/>
              </a:lnSpc>
              <a:buNone/>
            </a:pPr>
            <a:r>
              <a:rPr lang="en-US" sz="2800" dirty="0" smtClean="0"/>
              <a:t>   12th April, 2005</a:t>
            </a:r>
          </a:p>
          <a:p>
            <a:pPr>
              <a:lnSpc>
                <a:spcPct val="90000"/>
              </a:lnSpc>
              <a:buNone/>
            </a:pPr>
            <a:endParaRPr lang="en-US" sz="2800" dirty="0" smtClean="0"/>
          </a:p>
          <a:p>
            <a:pPr>
              <a:lnSpc>
                <a:spcPct val="90000"/>
              </a:lnSpc>
              <a:buFont typeface="Arial" pitchFamily="34" charset="0"/>
              <a:buChar char="•"/>
            </a:pPr>
            <a:r>
              <a:rPr lang="en-US" sz="2800" b="1" dirty="0" smtClean="0">
                <a:solidFill>
                  <a:srgbClr val="003366"/>
                </a:solidFill>
              </a:rPr>
              <a:t> Objective:</a:t>
            </a:r>
            <a:r>
              <a:rPr lang="en-US" sz="2800" dirty="0" smtClean="0"/>
              <a:t> To provide effective health care to the rural population, the disadvantaged groups including women and children by </a:t>
            </a:r>
          </a:p>
          <a:p>
            <a:pPr lvl="1">
              <a:lnSpc>
                <a:spcPct val="90000"/>
              </a:lnSpc>
            </a:pPr>
            <a:r>
              <a:rPr lang="en-US" dirty="0" smtClean="0"/>
              <a:t>Improving access</a:t>
            </a:r>
          </a:p>
          <a:p>
            <a:pPr lvl="1">
              <a:lnSpc>
                <a:spcPct val="90000"/>
              </a:lnSpc>
            </a:pPr>
            <a:r>
              <a:rPr lang="en-US" dirty="0" smtClean="0"/>
              <a:t>Enhancing equity and accountability </a:t>
            </a:r>
          </a:p>
          <a:p>
            <a:pPr lvl="1">
              <a:lnSpc>
                <a:spcPct val="90000"/>
              </a:lnSpc>
            </a:pPr>
            <a:r>
              <a:rPr lang="en-US" dirty="0" smtClean="0"/>
              <a:t>Promoting decentralization </a:t>
            </a:r>
          </a:p>
          <a:p>
            <a:pPr lvl="1">
              <a:lnSpc>
                <a:spcPct val="90000"/>
              </a:lnSpc>
              <a:buNone/>
            </a:pP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7813"/>
            <a:ext cx="8229600" cy="865187"/>
          </a:xfrm>
        </p:spPr>
        <p:txBody>
          <a:bodyPr/>
          <a:lstStyle/>
          <a:p>
            <a:r>
              <a:rPr lang="en-US" b="1" dirty="0" smtClean="0">
                <a:solidFill>
                  <a:srgbClr val="002060"/>
                </a:solidFill>
              </a:rPr>
              <a:t>NRHM: Main Approaches</a:t>
            </a:r>
          </a:p>
        </p:txBody>
      </p:sp>
      <p:sp>
        <p:nvSpPr>
          <p:cNvPr id="7" name="Rectangle 3"/>
          <p:cNvSpPr txBox="1">
            <a:spLocks noChangeArrowheads="1"/>
          </p:cNvSpPr>
          <p:nvPr/>
        </p:nvSpPr>
        <p:spPr bwMode="auto">
          <a:xfrm>
            <a:off x="457200" y="1295400"/>
            <a:ext cx="8229600" cy="4876800"/>
          </a:xfrm>
          <a:prstGeom prst="rect">
            <a:avLst/>
          </a:prstGeom>
          <a:noFill/>
          <a:ln w="9525">
            <a:noFill/>
            <a:miter lim="800000"/>
            <a:headEnd/>
            <a:tailEnd/>
          </a:ln>
        </p:spPr>
        <p:txBody>
          <a:bodyPr/>
          <a:lstStyle/>
          <a:p>
            <a:pPr marL="514350" indent="-514350">
              <a:spcBef>
                <a:spcPct val="20000"/>
              </a:spcBef>
              <a:buClr>
                <a:schemeClr val="accent1"/>
              </a:buClr>
              <a:buSzPct val="110000"/>
              <a:buFont typeface="+mj-lt"/>
              <a:buAutoNum type="arabicPeriod"/>
              <a:defRPr/>
            </a:pPr>
            <a:endParaRPr lang="en-US" sz="2800" kern="0" dirty="0" smtClean="0">
              <a:latin typeface="+mn-lt"/>
            </a:endParaRPr>
          </a:p>
          <a:p>
            <a:pPr marL="514350" indent="-514350">
              <a:spcBef>
                <a:spcPct val="20000"/>
              </a:spcBef>
              <a:buClr>
                <a:schemeClr val="accent1"/>
              </a:buClr>
              <a:buSzPct val="110000"/>
              <a:buFont typeface="+mj-lt"/>
              <a:buAutoNum type="arabicPeriod"/>
              <a:defRPr/>
            </a:pPr>
            <a:r>
              <a:rPr lang="en-US" sz="2800" dirty="0" smtClean="0"/>
              <a:t>Community Ownership and Health Action by community </a:t>
            </a:r>
          </a:p>
          <a:p>
            <a:pPr marL="514350" indent="-514350">
              <a:spcBef>
                <a:spcPct val="20000"/>
              </a:spcBef>
              <a:buClr>
                <a:schemeClr val="accent1"/>
              </a:buClr>
              <a:buSzPct val="110000"/>
              <a:buFont typeface="+mj-lt"/>
              <a:buAutoNum type="arabicPeriod"/>
              <a:defRPr/>
            </a:pPr>
            <a:r>
              <a:rPr lang="en-US" sz="2800" kern="0" dirty="0" smtClean="0"/>
              <a:t>IPHS </a:t>
            </a:r>
            <a:r>
              <a:rPr lang="en-US" sz="2800" kern="0" dirty="0"/>
              <a:t>Standards: monitoring progress against standards</a:t>
            </a:r>
          </a:p>
          <a:p>
            <a:pPr marL="514350" indent="-514350">
              <a:spcBef>
                <a:spcPct val="20000"/>
              </a:spcBef>
              <a:buClr>
                <a:schemeClr val="accent1"/>
              </a:buClr>
              <a:buSzPct val="110000"/>
              <a:buFont typeface="+mj-lt"/>
              <a:buAutoNum type="arabicPeriod"/>
              <a:defRPr/>
            </a:pPr>
            <a:r>
              <a:rPr lang="en-US" sz="2800" kern="0" dirty="0">
                <a:latin typeface="+mn-lt"/>
              </a:rPr>
              <a:t>Strengthening of public health care delivery system</a:t>
            </a:r>
          </a:p>
          <a:p>
            <a:pPr marL="514350" indent="-514350">
              <a:spcBef>
                <a:spcPct val="20000"/>
              </a:spcBef>
              <a:buClr>
                <a:schemeClr val="accent1"/>
              </a:buClr>
              <a:buSzPct val="110000"/>
              <a:buFont typeface="+mj-lt"/>
              <a:buAutoNum type="arabicPeriod"/>
              <a:defRPr/>
            </a:pPr>
            <a:r>
              <a:rPr lang="en-US" sz="2800" kern="0" dirty="0">
                <a:latin typeface="+mn-lt"/>
              </a:rPr>
              <a:t>Improved program management</a:t>
            </a:r>
          </a:p>
          <a:p>
            <a:pPr marL="514350" indent="-514350">
              <a:spcBef>
                <a:spcPct val="20000"/>
              </a:spcBef>
              <a:buClr>
                <a:schemeClr val="accent1"/>
              </a:buClr>
              <a:buSzPct val="110000"/>
              <a:buFont typeface="+mj-lt"/>
              <a:buAutoNum type="arabicPeriod"/>
              <a:defRPr/>
            </a:pPr>
            <a:r>
              <a:rPr lang="en-US" sz="2800" kern="0" dirty="0">
                <a:latin typeface="+mn-lt"/>
              </a:rPr>
              <a:t>Flexible financing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381000"/>
            <a:ext cx="8229600" cy="1447800"/>
          </a:xfrm>
        </p:spPr>
        <p:txBody>
          <a:bodyPr>
            <a:normAutofit fontScale="90000"/>
          </a:bodyPr>
          <a:lstStyle/>
          <a:p>
            <a:r>
              <a:rPr lang="en-US" sz="3200" b="1" dirty="0" smtClean="0"/>
              <a:t/>
            </a:r>
            <a:br>
              <a:rPr lang="en-US" sz="3200" b="1" dirty="0" smtClean="0"/>
            </a:br>
            <a:r>
              <a:rPr lang="en-US" sz="3200" b="1" dirty="0" smtClean="0"/>
              <a:t/>
            </a:r>
            <a:br>
              <a:rPr lang="en-US" sz="3200" b="1" dirty="0" smtClean="0"/>
            </a:br>
            <a:r>
              <a:rPr lang="en-US" sz="4000" b="1" dirty="0" smtClean="0">
                <a:solidFill>
                  <a:srgbClr val="002060"/>
                </a:solidFill>
              </a:rPr>
              <a:t>Community Ownership and Health Action by community </a:t>
            </a:r>
            <a:r>
              <a:rPr lang="en-US" sz="3200" b="1" dirty="0" smtClean="0"/>
              <a:t/>
            </a:r>
            <a:br>
              <a:rPr lang="en-US" sz="3200" b="1" dirty="0" smtClean="0"/>
            </a:br>
            <a:endParaRPr lang="en-US" sz="3200" b="1" dirty="0" smtClean="0"/>
          </a:p>
        </p:txBody>
      </p:sp>
      <p:sp>
        <p:nvSpPr>
          <p:cNvPr id="15363" name="Rectangle 3"/>
          <p:cNvSpPr>
            <a:spLocks noGrp="1" noChangeArrowheads="1"/>
          </p:cNvSpPr>
          <p:nvPr>
            <p:ph type="body" idx="1"/>
          </p:nvPr>
        </p:nvSpPr>
        <p:spPr>
          <a:xfrm>
            <a:off x="457200" y="1752600"/>
            <a:ext cx="8229600" cy="4530725"/>
          </a:xfrm>
        </p:spPr>
        <p:txBody>
          <a:bodyPr>
            <a:normAutofit/>
          </a:bodyPr>
          <a:lstStyle/>
          <a:p>
            <a:pPr lvl="1"/>
            <a:endParaRPr lang="en-US" sz="2800" i="1" dirty="0" smtClean="0"/>
          </a:p>
          <a:p>
            <a:pPr lvl="1"/>
            <a:r>
              <a:rPr lang="en-US" sz="2800" i="1" dirty="0" smtClean="0"/>
              <a:t>At the village level : Involvement of PRI, village level </a:t>
            </a:r>
            <a:r>
              <a:rPr lang="en-US" sz="2800" i="1" dirty="0" smtClean="0"/>
              <a:t>committee (VHNSC) </a:t>
            </a:r>
            <a:r>
              <a:rPr lang="en-US" sz="2800" i="1" dirty="0" smtClean="0"/>
              <a:t>and SHGs</a:t>
            </a:r>
          </a:p>
          <a:p>
            <a:pPr lvl="1"/>
            <a:r>
              <a:rPr lang="en-US" sz="2800" i="1" dirty="0" smtClean="0"/>
              <a:t>ASHA</a:t>
            </a:r>
          </a:p>
          <a:p>
            <a:pPr lvl="1"/>
            <a:r>
              <a:rPr lang="en-US" sz="2800" i="1" dirty="0" smtClean="0"/>
              <a:t>At the facility level: hospital management </a:t>
            </a:r>
            <a:r>
              <a:rPr lang="en-US" sz="2800" i="1" dirty="0" smtClean="0"/>
              <a:t>committees (RKS)</a:t>
            </a:r>
            <a:endParaRPr lang="en-US" sz="2800" i="1" dirty="0" smtClean="0"/>
          </a:p>
          <a:p>
            <a:pPr lvl="1"/>
            <a:r>
              <a:rPr lang="en-US" sz="2800" i="1" dirty="0" smtClean="0"/>
              <a:t>At the management level – </a:t>
            </a:r>
            <a:r>
              <a:rPr lang="en-US" sz="2800" i="1" dirty="0" smtClean="0"/>
              <a:t>district health </a:t>
            </a:r>
            <a:r>
              <a:rPr lang="en-US" sz="2800" i="1" dirty="0" smtClean="0"/>
              <a:t>societies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19200"/>
          </a:xfrm>
        </p:spPr>
        <p:txBody>
          <a:bodyPr>
            <a:normAutofit fontScale="90000"/>
          </a:bodyPr>
          <a:lstStyle/>
          <a:p>
            <a:r>
              <a:rPr lang="en-US" b="1" dirty="0" smtClean="0">
                <a:solidFill>
                  <a:srgbClr val="002060"/>
                </a:solidFill>
              </a:rPr>
              <a:t>The National Urban Health Mission</a:t>
            </a:r>
            <a:r>
              <a:rPr lang="en-US" dirty="0" smtClean="0"/>
              <a:t/>
            </a:r>
            <a:br>
              <a:rPr lang="en-US" dirty="0" smtClean="0"/>
            </a:br>
            <a:endParaRPr lang="en-US" dirty="0"/>
          </a:p>
        </p:txBody>
      </p:sp>
      <p:sp>
        <p:nvSpPr>
          <p:cNvPr id="3" name="Content Placeholder 2"/>
          <p:cNvSpPr>
            <a:spLocks noGrp="1"/>
          </p:cNvSpPr>
          <p:nvPr>
            <p:ph idx="1"/>
          </p:nvPr>
        </p:nvSpPr>
        <p:spPr>
          <a:xfrm>
            <a:off x="457200" y="1447800"/>
            <a:ext cx="8229600" cy="4876800"/>
          </a:xfrm>
        </p:spPr>
        <p:txBody>
          <a:bodyPr>
            <a:normAutofit/>
          </a:bodyPr>
          <a:lstStyle/>
          <a:p>
            <a:r>
              <a:rPr lang="en-US" dirty="0" smtClean="0"/>
              <a:t> India’s flagship health program focused on city slums</a:t>
            </a:r>
          </a:p>
          <a:p>
            <a:r>
              <a:rPr lang="en-US" dirty="0" smtClean="0"/>
              <a:t>The program, aims to target 80 million urban poor who are estimated to be growing at 5-7% annually,</a:t>
            </a:r>
          </a:p>
          <a:p>
            <a:r>
              <a:rPr lang="en-US" dirty="0" smtClean="0"/>
              <a:t>Funded by the Centre in the first year but will require participation from state governments and local municipal bodies later</a:t>
            </a:r>
          </a:p>
          <a:p>
            <a:r>
              <a:rPr lang="en-US" dirty="0" smtClean="0"/>
              <a:t>The health ministry initiative also envisages urban health centres — one for every 50,000 people.</a:t>
            </a:r>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371600"/>
          </a:xfrm>
        </p:spPr>
        <p:txBody>
          <a:bodyPr>
            <a:normAutofit fontScale="90000"/>
          </a:bodyPr>
          <a:lstStyle/>
          <a:p>
            <a:r>
              <a:rPr lang="en-US" b="1" dirty="0" smtClean="0">
                <a:solidFill>
                  <a:srgbClr val="002060"/>
                </a:solidFill>
              </a:rPr>
              <a:t>THE NATIONAL HEALTH BILL, 2009 </a:t>
            </a:r>
            <a:r>
              <a:rPr lang="en-US" sz="3100" b="1" i="1" dirty="0" smtClean="0">
                <a:solidFill>
                  <a:srgbClr val="002060"/>
                </a:solidFill>
              </a:rPr>
              <a:t>Collective and Individual Rights in relation to health</a:t>
            </a:r>
            <a:endParaRPr lang="en-US" sz="3100" i="1" dirty="0">
              <a:solidFill>
                <a:srgbClr val="002060"/>
              </a:solidFill>
            </a:endParaRPr>
          </a:p>
        </p:txBody>
      </p:sp>
      <p:sp>
        <p:nvSpPr>
          <p:cNvPr id="3" name="Content Placeholder 2"/>
          <p:cNvSpPr>
            <a:spLocks noGrp="1"/>
          </p:cNvSpPr>
          <p:nvPr>
            <p:ph idx="1"/>
          </p:nvPr>
        </p:nvSpPr>
        <p:spPr>
          <a:xfrm>
            <a:off x="457200" y="1600200"/>
            <a:ext cx="8229600" cy="4724400"/>
          </a:xfrm>
        </p:spPr>
        <p:txBody>
          <a:bodyPr>
            <a:normAutofit fontScale="55000" lnSpcReduction="20000"/>
          </a:bodyPr>
          <a:lstStyle/>
          <a:p>
            <a:endParaRPr lang="en-US" b="1" dirty="0" smtClean="0"/>
          </a:p>
          <a:p>
            <a:pPr>
              <a:buNone/>
            </a:pPr>
            <a:r>
              <a:rPr lang="en-US" b="1" i="1" dirty="0" smtClean="0"/>
              <a:t>	</a:t>
            </a:r>
            <a:r>
              <a:rPr lang="en-US" sz="3600" b="1" i="1" dirty="0" smtClean="0"/>
              <a:t>A Bill to provide for protection and fulfillment of rights in relation to health and wellbeing, health equity and justice, including those related to all the underlying determinants of health as well as health care; and for achieving the goal of health for all; and for matters connected therewith or incidental thereto.</a:t>
            </a:r>
          </a:p>
          <a:p>
            <a:pPr>
              <a:buNone/>
            </a:pPr>
            <a:endParaRPr lang="en-US" dirty="0" smtClean="0"/>
          </a:p>
          <a:p>
            <a:r>
              <a:rPr lang="en-US" sz="3200" b="1" dirty="0" smtClean="0"/>
              <a:t>Right to health</a:t>
            </a:r>
          </a:p>
          <a:p>
            <a:r>
              <a:rPr lang="en-US" sz="3200" b="1" dirty="0" smtClean="0"/>
              <a:t>Right to access</a:t>
            </a:r>
          </a:p>
          <a:p>
            <a:r>
              <a:rPr lang="en-US" sz="3200" b="1" dirty="0" smtClean="0"/>
              <a:t>Right against discrimination</a:t>
            </a:r>
          </a:p>
          <a:p>
            <a:r>
              <a:rPr lang="en-US" sz="3200" b="1" dirty="0" smtClean="0"/>
              <a:t>Right to dignity</a:t>
            </a:r>
          </a:p>
          <a:p>
            <a:r>
              <a:rPr lang="en-US" sz="3200" b="1" dirty="0" smtClean="0"/>
              <a:t>Right of participation, information</a:t>
            </a:r>
          </a:p>
          <a:p>
            <a:r>
              <a:rPr lang="en-US" sz="3200" b="1" dirty="0" smtClean="0"/>
              <a:t>Right to justice</a:t>
            </a:r>
          </a:p>
          <a:p>
            <a:r>
              <a:rPr lang="en-US" sz="3200" b="1" dirty="0" smtClean="0"/>
              <a:t>Rights related to health care</a:t>
            </a:r>
          </a:p>
          <a:p>
            <a:r>
              <a:rPr lang="en-US" sz="3200" b="1" dirty="0" smtClean="0"/>
              <a:t>Duties of users </a:t>
            </a:r>
          </a:p>
          <a:p>
            <a:r>
              <a:rPr lang="en-US" sz="3200" b="1" dirty="0" smtClean="0"/>
              <a:t>Rights of health care providers</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mgims\My Documents\My Pictures\January 2009\CIMG1528.JPG"/>
          <p:cNvPicPr>
            <a:picLocks noGrp="1" noChangeAspect="1" noChangeArrowheads="1"/>
          </p:cNvPicPr>
          <p:nvPr>
            <p:ph idx="1"/>
          </p:nvPr>
        </p:nvPicPr>
        <p:blipFill>
          <a:blip r:embed="rId3" cstate="print"/>
          <a:srcRect/>
          <a:stretch>
            <a:fillRect/>
          </a:stretch>
        </p:blipFill>
        <p:spPr bwMode="auto">
          <a:xfrm>
            <a:off x="81492" y="457200"/>
            <a:ext cx="3906662" cy="6172200"/>
          </a:xfrm>
          <a:prstGeom prst="rect">
            <a:avLst/>
          </a:prstGeom>
          <a:noFill/>
          <a:ln>
            <a:solidFill>
              <a:srgbClr val="990033"/>
            </a:solidFill>
          </a:ln>
        </p:spPr>
      </p:pic>
      <p:sp>
        <p:nvSpPr>
          <p:cNvPr id="4" name="Rectangle 3"/>
          <p:cNvSpPr/>
          <p:nvPr/>
        </p:nvSpPr>
        <p:spPr>
          <a:xfrm>
            <a:off x="4038600" y="914400"/>
            <a:ext cx="4800600" cy="4985980"/>
          </a:xfrm>
          <a:prstGeom prst="rect">
            <a:avLst/>
          </a:prstGeom>
          <a:ln w="28575">
            <a:solidFill>
              <a:srgbClr val="FF0000"/>
            </a:solidFill>
          </a:ln>
        </p:spPr>
        <p:txBody>
          <a:bodyPr wrap="square">
            <a:spAutoFit/>
          </a:bodyPr>
          <a:lstStyle/>
          <a:p>
            <a:r>
              <a:rPr lang="en-US" sz="2000" b="1" dirty="0" smtClean="0"/>
              <a:t>Rights specifically related to health care (Users’ Rights):</a:t>
            </a:r>
          </a:p>
          <a:p>
            <a:endParaRPr lang="en-US" dirty="0" smtClean="0"/>
          </a:p>
          <a:p>
            <a:pPr lvl="1">
              <a:buFont typeface="Wingdings" pitchFamily="2" charset="2"/>
              <a:buChar char="v"/>
            </a:pPr>
            <a:r>
              <a:rPr lang="en-US" sz="2000" b="1" dirty="0" smtClean="0"/>
              <a:t>Right to seek health care and</a:t>
            </a:r>
          </a:p>
          <a:p>
            <a:pPr lvl="1"/>
            <a:r>
              <a:rPr lang="en-US" sz="2000" b="1" dirty="0" smtClean="0"/>
              <a:t>    treatment</a:t>
            </a:r>
          </a:p>
          <a:p>
            <a:pPr lvl="1">
              <a:buFont typeface="Wingdings" pitchFamily="2" charset="2"/>
              <a:buChar char="v"/>
            </a:pPr>
            <a:r>
              <a:rPr lang="en-US" sz="2000" b="1" dirty="0" smtClean="0"/>
              <a:t>Right to emergency treatment </a:t>
            </a:r>
          </a:p>
          <a:p>
            <a:pPr lvl="1"/>
            <a:r>
              <a:rPr lang="en-US" sz="2000" b="1" dirty="0" smtClean="0"/>
              <a:t>     and care</a:t>
            </a:r>
          </a:p>
          <a:p>
            <a:pPr lvl="1">
              <a:buFont typeface="Wingdings" pitchFamily="2" charset="2"/>
              <a:buChar char="v"/>
            </a:pPr>
            <a:r>
              <a:rPr lang="en-US" sz="2000" b="1" dirty="0" smtClean="0"/>
              <a:t>Right to quality of care</a:t>
            </a:r>
          </a:p>
          <a:p>
            <a:pPr lvl="1">
              <a:buFont typeface="Wingdings" pitchFamily="2" charset="2"/>
              <a:buChar char="v"/>
            </a:pPr>
            <a:r>
              <a:rPr lang="en-US" sz="2000" b="1" dirty="0" smtClean="0"/>
              <a:t>Right to information</a:t>
            </a:r>
          </a:p>
          <a:p>
            <a:pPr lvl="1">
              <a:buFont typeface="Wingdings" pitchFamily="2" charset="2"/>
              <a:buChar char="v"/>
            </a:pPr>
            <a:r>
              <a:rPr lang="en-US" sz="2000" b="1" dirty="0" smtClean="0"/>
              <a:t>Right to medical records and </a:t>
            </a:r>
          </a:p>
          <a:p>
            <a:pPr lvl="1"/>
            <a:r>
              <a:rPr lang="en-US" sz="2000" b="1" dirty="0" smtClean="0"/>
              <a:t>    data</a:t>
            </a:r>
          </a:p>
          <a:p>
            <a:pPr lvl="1">
              <a:buFont typeface="Wingdings" pitchFamily="2" charset="2"/>
              <a:buChar char="v"/>
            </a:pPr>
            <a:r>
              <a:rPr lang="en-US" sz="2000" b="1" dirty="0" smtClean="0"/>
              <a:t>Right to autonomy/ self </a:t>
            </a:r>
          </a:p>
          <a:p>
            <a:pPr lvl="1"/>
            <a:r>
              <a:rPr lang="en-US" sz="2000" b="1" dirty="0" smtClean="0"/>
              <a:t>   determination and prior </a:t>
            </a:r>
          </a:p>
          <a:p>
            <a:pPr lvl="1"/>
            <a:r>
              <a:rPr lang="en-US" sz="2000" b="1" dirty="0" smtClean="0"/>
              <a:t>    voluntary informed consent</a:t>
            </a:r>
          </a:p>
          <a:p>
            <a:pPr lvl="1">
              <a:buFont typeface="Wingdings" pitchFamily="2" charset="2"/>
              <a:buChar char="v"/>
            </a:pPr>
            <a:r>
              <a:rPr lang="en-US" sz="2000" b="1" dirty="0" smtClean="0"/>
              <a:t>Right to confidentiality, information disclosure, privacy</a:t>
            </a:r>
            <a:endParaRPr lang="en-US" dirty="0" smtClean="0"/>
          </a:p>
        </p:txBody>
      </p:sp>
      <p:sp>
        <p:nvSpPr>
          <p:cNvPr id="5" name="TextBox 4"/>
          <p:cNvSpPr txBox="1"/>
          <p:nvPr/>
        </p:nvSpPr>
        <p:spPr>
          <a:xfrm>
            <a:off x="228600" y="152400"/>
            <a:ext cx="3429000" cy="369332"/>
          </a:xfrm>
          <a:prstGeom prst="rect">
            <a:avLst/>
          </a:prstGeom>
          <a:noFill/>
        </p:spPr>
        <p:txBody>
          <a:bodyPr wrap="square" rtlCol="0">
            <a:spAutoFit/>
          </a:bodyPr>
          <a:lstStyle/>
          <a:p>
            <a:r>
              <a:rPr lang="en-US" dirty="0" smtClean="0"/>
              <a:t>Health Rights Charter</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669</TotalTime>
  <Words>1328</Words>
  <Application>Microsoft Office PowerPoint</Application>
  <PresentationFormat>On-screen Show (4:3)</PresentationFormat>
  <Paragraphs>233</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Flow</vt:lpstr>
      <vt:lpstr>Chart</vt:lpstr>
      <vt:lpstr>INITIATIVES IN INDIA FOR HEALTH EQUITY</vt:lpstr>
      <vt:lpstr>Slide 2</vt:lpstr>
      <vt:lpstr>Slide 3</vt:lpstr>
      <vt:lpstr>National Rural Health Mission A revolution in the health sector</vt:lpstr>
      <vt:lpstr>NRHM: Main Approaches</vt:lpstr>
      <vt:lpstr>  Community Ownership and Health Action by community  </vt:lpstr>
      <vt:lpstr>The National Urban Health Mission </vt:lpstr>
      <vt:lpstr>THE NATIONAL HEALTH BILL, 2009 Collective and Individual Rights in relation to health</vt:lpstr>
      <vt:lpstr>Slide 9</vt:lpstr>
      <vt:lpstr>Vouchers Increase the Poor’s Access to FP/RH Services in India – Case Study</vt:lpstr>
      <vt:lpstr>Slide 11</vt:lpstr>
      <vt:lpstr> Chiranjeevi Scheme - Gujarat</vt:lpstr>
      <vt:lpstr>Slide 13</vt:lpstr>
      <vt:lpstr>SERVICE PACKAGE</vt:lpstr>
      <vt:lpstr>Institutional deliveries trend</vt:lpstr>
      <vt:lpstr>Rashtriya Swasthya Bima Yojna (RSBY) </vt:lpstr>
      <vt:lpstr>Slide 17</vt:lpstr>
      <vt:lpstr>Slide 18</vt:lpstr>
      <vt:lpstr>Slide 19</vt:lpstr>
      <vt:lpstr>Total Sanitation Campaign (TSC)</vt:lpstr>
      <vt:lpstr>Integrated Child Development Services (ICDS) Scheme</vt:lpstr>
      <vt:lpstr>Slide 22</vt:lpstr>
      <vt:lpstr>Slide 23</vt:lpstr>
      <vt:lpstr>Slide 24</vt:lpstr>
      <vt:lpstr>Antyodaya Anna Yojana - 2000</vt:lpstr>
      <vt:lpstr>“Indira Gandhi National Old Age Pension Scheme”</vt:lpstr>
      <vt:lpstr>Slide 27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INITIATIVES IN INDIA FOR HEALTH EQUITY</dc:title>
  <dc:creator>Chetna</dc:creator>
  <cp:lastModifiedBy>Chetna</cp:lastModifiedBy>
  <cp:revision>71</cp:revision>
  <dcterms:created xsi:type="dcterms:W3CDTF">2009-11-29T09:15:30Z</dcterms:created>
  <dcterms:modified xsi:type="dcterms:W3CDTF">2009-12-03T09:54:33Z</dcterms:modified>
</cp:coreProperties>
</file>